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56" r:id="rId5"/>
    <p:sldId id="276" r:id="rId6"/>
    <p:sldId id="293" r:id="rId7"/>
    <p:sldId id="294" r:id="rId8"/>
    <p:sldId id="277" r:id="rId9"/>
    <p:sldId id="295" r:id="rId10"/>
    <p:sldId id="292" r:id="rId11"/>
    <p:sldId id="267" r:id="rId12"/>
    <p:sldId id="268" r:id="rId13"/>
    <p:sldId id="274" r:id="rId14"/>
    <p:sldId id="275" r:id="rId15"/>
    <p:sldId id="286" r:id="rId16"/>
    <p:sldId id="285" r:id="rId17"/>
    <p:sldId id="287" r:id="rId18"/>
    <p:sldId id="288" r:id="rId19"/>
    <p:sldId id="289" r:id="rId20"/>
    <p:sldId id="282" r:id="rId21"/>
    <p:sldId id="264" r:id="rId22"/>
    <p:sldId id="266" r:id="rId23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7FE19D-42A4-4226-B3F9-4DFD6DF6537B}" v="2" dt="2024-05-16T05:53:14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2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064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7" y="0"/>
            <a:ext cx="4301543" cy="341064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B6269664-5F3E-4555-860F-F3E50130B4D8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3" cy="341063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5A056709-2923-4CBC-AF36-208A63F61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9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56709-2923-4CBC-AF36-208A63F616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44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C5FC7-9773-4041-AC79-E0AB671BE92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0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C5FC7-9773-4041-AC79-E0AB671BE92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73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C5FC7-9773-4041-AC79-E0AB671BE92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32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DD/CF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C5FC7-9773-4041-AC79-E0AB671BE92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3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C5FC7-9773-4041-AC79-E0AB671BE92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66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ND / CF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56709-2923-4CBC-AF36-208A63F6164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235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ND/CF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56709-2923-4CBC-AF36-208A63F616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56709-2923-4CBC-AF36-208A63F616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7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56709-2923-4CBC-AF36-208A63F6164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13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ND / CF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56709-2923-4CBC-AF36-208A63F6164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ND / CF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56709-2923-4CBC-AF36-208A63F6164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035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ND/CF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56709-2923-4CBC-AF36-208A63F6164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06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E9485D-2224-B34A-B63D-9398E13F8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0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99411B-AF94-994A-AABE-D9BD40F83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6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36B6A4-D8B7-3E48-A8D9-362A5408F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3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8F993F-3E12-3041-9E68-AEF8463E4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0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C0373C-D31B-F548-B2F0-54284151D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4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CE4404-8EAD-A547-A35D-3356F8667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1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1C24C1-76FF-F04C-8BEF-0B26F5A74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8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6C100D-BD6D-524D-A4C6-EA7F894D8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3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DA955B-1984-7D48-B8F0-18719C277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61F834D7-4A3F-AF43-9230-B510383348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100" y="1315255"/>
            <a:ext cx="8410575" cy="473629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65279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DA955B-1984-7D48-B8F0-18719C277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537BF4FA-F0F4-0D47-8B89-DAB2379B99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100" y="322729"/>
            <a:ext cx="8410575" cy="572882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4976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537BF4FA-F0F4-0D47-8B89-DAB2379B99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100" y="322729"/>
            <a:ext cx="8410575" cy="62484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1465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61574-9EA8-0145-B953-91C8FB7D3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A1832D-C77F-9744-928D-1BF7DB949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0965" y="0"/>
            <a:ext cx="456303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2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72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6B8E3E-18BC-A744-805F-80B2E2928996}"/>
              </a:ext>
            </a:extLst>
          </p:cNvPr>
          <p:cNvSpPr txBox="1"/>
          <p:nvPr/>
        </p:nvSpPr>
        <p:spPr>
          <a:xfrm>
            <a:off x="150830" y="1508289"/>
            <a:ext cx="8852494" cy="378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GB" sz="6000" b="1" dirty="0">
                <a:solidFill>
                  <a:schemeClr val="bg1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Adult bed provision </a:t>
            </a:r>
          </a:p>
          <a:p>
            <a:pPr>
              <a:lnSpc>
                <a:spcPts val="7000"/>
              </a:lnSpc>
            </a:pPr>
            <a:r>
              <a:rPr lang="en-GB" sz="3200" b="1" dirty="0" err="1">
                <a:solidFill>
                  <a:schemeClr val="bg1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CommunityBed</a:t>
            </a:r>
            <a:r>
              <a:rPr lang="en-GB" sz="3200" b="1" dirty="0">
                <a:solidFill>
                  <a:schemeClr val="bg1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 and FloorBed</a:t>
            </a:r>
          </a:p>
          <a:p>
            <a:r>
              <a:rPr lang="en-GB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Reducing risk and promoting independence</a:t>
            </a:r>
          </a:p>
          <a:p>
            <a:pPr algn="ctr">
              <a:lnSpc>
                <a:spcPts val="7000"/>
              </a:lnSpc>
            </a:pPr>
            <a:endParaRPr lang="en-GB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Debra Dunitz and Curtis Farringdon</a:t>
            </a:r>
          </a:p>
        </p:txBody>
      </p:sp>
    </p:spTree>
    <p:extLst>
      <p:ext uri="{BB962C8B-B14F-4D97-AF65-F5344CB8AC3E}">
        <p14:creationId xmlns:p14="http://schemas.microsoft.com/office/powerpoint/2010/main" val="278970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196A7-1F33-9C4D-9776-E7AD0870E703}"/>
              </a:ext>
            </a:extLst>
          </p:cNvPr>
          <p:cNvSpPr txBox="1"/>
          <p:nvPr/>
        </p:nvSpPr>
        <p:spPr>
          <a:xfrm>
            <a:off x="535931" y="394671"/>
            <a:ext cx="728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18871"/>
                </a:solidFill>
                <a:latin typeface="Century Gothic" panose="020B0502020202020204" pitchFamily="34" charset="0"/>
              </a:rPr>
              <a:t>Junior Kit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09F16C-16A4-4365-859F-09985799C121}"/>
              </a:ext>
            </a:extLst>
          </p:cNvPr>
          <p:cNvSpPr/>
          <p:nvPr/>
        </p:nvSpPr>
        <p:spPr>
          <a:xfrm>
            <a:off x="419100" y="1582358"/>
            <a:ext cx="8016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18871"/>
                </a:solidFill>
                <a:latin typeface="Century Gothic" panose="020B0502020202020204" pitchFamily="34" charset="0"/>
              </a:rPr>
              <a:t>Safety Sleeve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Encompasses complete mattress platform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Zips into head &amp; foot end</a:t>
            </a:r>
            <a:endParaRPr lang="en-US" dirty="0">
              <a:solidFill>
                <a:srgbClr val="008C8D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rgbClr val="008C8D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18871"/>
                </a:solidFill>
                <a:latin typeface="Century Gothic" panose="020B0502020202020204" pitchFamily="34" charset="0"/>
              </a:rPr>
              <a:t>Head &amp; Foot Bumpers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Padded cover for head &amp; foot board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Lockable compartment for handset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A picture containing indoor, chair, sitting, table&#10;&#10;Description automatically generated">
            <a:extLst>
              <a:ext uri="{FF2B5EF4-FFF2-40B4-BE49-F238E27FC236}">
                <a16:creationId xmlns:a16="http://schemas.microsoft.com/office/drawing/2014/main" id="{DDC96E7F-D81F-4484-B665-E75E288FB2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6937" r="2792" b="4596"/>
          <a:stretch/>
        </p:blipFill>
        <p:spPr>
          <a:xfrm>
            <a:off x="3412782" y="4850284"/>
            <a:ext cx="3064687" cy="1843600"/>
          </a:xfrm>
          <a:prstGeom prst="rect">
            <a:avLst/>
          </a:prstGeom>
        </p:spPr>
      </p:pic>
      <p:pic>
        <p:nvPicPr>
          <p:cNvPr id="6" name="Picture 5" descr="A picture containing person, man, board, white&#10;&#10;Description automatically generated">
            <a:extLst>
              <a:ext uri="{FF2B5EF4-FFF2-40B4-BE49-F238E27FC236}">
                <a16:creationId xmlns:a16="http://schemas.microsoft.com/office/drawing/2014/main" id="{4290B94C-B62F-4CDC-AE87-160470E3EB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/>
          <a:stretch/>
        </p:blipFill>
        <p:spPr>
          <a:xfrm>
            <a:off x="6716620" y="3429000"/>
            <a:ext cx="2280751" cy="18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4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196A7-1F33-9C4D-9776-E7AD0870E703}"/>
              </a:ext>
            </a:extLst>
          </p:cNvPr>
          <p:cNvSpPr txBox="1"/>
          <p:nvPr/>
        </p:nvSpPr>
        <p:spPr>
          <a:xfrm>
            <a:off x="419100" y="407313"/>
            <a:ext cx="7287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18871"/>
                </a:solidFill>
                <a:latin typeface="Century Gothic" panose="020B0502020202020204" pitchFamily="34" charset="0"/>
              </a:rPr>
              <a:t>Accessories</a:t>
            </a:r>
          </a:p>
          <a:p>
            <a:endParaRPr lang="en-GB" sz="4000" b="1" dirty="0">
              <a:solidFill>
                <a:srgbClr val="018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09F16C-16A4-4365-859F-09985799C121}"/>
              </a:ext>
            </a:extLst>
          </p:cNvPr>
          <p:cNvSpPr/>
          <p:nvPr/>
        </p:nvSpPr>
        <p:spPr>
          <a:xfrm>
            <a:off x="563732" y="1471002"/>
            <a:ext cx="8016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18871"/>
                </a:solidFill>
                <a:latin typeface="Century Gothic" panose="020B0502020202020204" pitchFamily="34" charset="0"/>
              </a:rPr>
              <a:t>Siderails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Padded, mesh fabric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Lockable in up and down position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In-built mattress infill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18871"/>
                </a:solidFill>
                <a:latin typeface="Century Gothic" panose="020B0502020202020204" pitchFamily="34" charset="0"/>
              </a:rPr>
              <a:t>Firm Edge Mattress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Helps transfers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Less compression at siderails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Burrowing behaviors – Heavier to lift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green chair&#10;&#10;Description automatically generated">
            <a:extLst>
              <a:ext uri="{FF2B5EF4-FFF2-40B4-BE49-F238E27FC236}">
                <a16:creationId xmlns:a16="http://schemas.microsoft.com/office/drawing/2014/main" id="{54175C8A-40BB-4DB8-99E4-324CF1245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t="34554" r="6423"/>
          <a:stretch/>
        </p:blipFill>
        <p:spPr>
          <a:xfrm>
            <a:off x="3135580" y="4911804"/>
            <a:ext cx="3841996" cy="188323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3F9D6B-5FB3-43CC-8662-393222563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29" y="2741538"/>
            <a:ext cx="2713939" cy="184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196A7-1F33-9C4D-9776-E7AD0870E703}"/>
              </a:ext>
            </a:extLst>
          </p:cNvPr>
          <p:cNvSpPr txBox="1"/>
          <p:nvPr/>
        </p:nvSpPr>
        <p:spPr>
          <a:xfrm>
            <a:off x="268432" y="425036"/>
            <a:ext cx="8448848" cy="3164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FloorBed prevented Freda from slipping off the edge of the bed </a:t>
            </a:r>
          </a:p>
          <a:p>
            <a:pPr>
              <a:buClr>
                <a:srgbClr val="018871"/>
              </a:buClr>
            </a:pPr>
            <a:endParaRPr lang="en-GB" sz="20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lvl="1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Enabled Freda to retain stability when sat on the edge</a:t>
            </a:r>
          </a:p>
          <a:p>
            <a:pPr marL="360363" lvl="1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Enabled safe and independent bed transfers</a:t>
            </a:r>
          </a:p>
          <a:p>
            <a:pPr marL="360363" lvl="1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Retained Freda’s independence and dignity.</a:t>
            </a:r>
          </a:p>
          <a:p>
            <a:pPr marL="360363" lvl="1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Eliminated need for a care package or the need to sleep in her chair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713CB-18E6-4967-81E9-E925C1119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02" y="3836226"/>
            <a:ext cx="3524633" cy="2088232"/>
          </a:xfrm>
          <a:prstGeom prst="rect">
            <a:avLst/>
          </a:prstGeom>
        </p:spPr>
      </p:pic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A0391378-1543-44DA-88AA-55219880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20" y="3565939"/>
            <a:ext cx="36766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0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196A7-1F33-9C4D-9776-E7AD0870E703}"/>
              </a:ext>
            </a:extLst>
          </p:cNvPr>
          <p:cNvSpPr txBox="1"/>
          <p:nvPr/>
        </p:nvSpPr>
        <p:spPr>
          <a:xfrm>
            <a:off x="268432" y="425036"/>
            <a:ext cx="8448848" cy="285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FloorBed enabled Colin to lift his legs into bed independently </a:t>
            </a:r>
          </a:p>
          <a:p>
            <a:pPr algn="ctr">
              <a:buClr>
                <a:srgbClr val="018871"/>
              </a:buClr>
            </a:pPr>
            <a:endParaRPr lang="en-GB" sz="20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lvl="1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Regained independence and dignity</a:t>
            </a:r>
          </a:p>
          <a:p>
            <a:pPr marL="360363" lvl="1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the Oedema in his lower limbs</a:t>
            </a:r>
          </a:p>
          <a:p>
            <a:pPr marL="360363" lvl="1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Eliminated need for a care package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36E3C-09C2-4D43-8262-886E0A7F8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08" y="3714668"/>
            <a:ext cx="3577546" cy="2289571"/>
          </a:xfrm>
          <a:prstGeom prst="rect">
            <a:avLst/>
          </a:prstGeom>
        </p:spPr>
      </p:pic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C45EAF2F-9473-4F38-BF28-63CC225A3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5" y="3714668"/>
            <a:ext cx="38290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3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196A7-1F33-9C4D-9776-E7AD0870E703}"/>
              </a:ext>
            </a:extLst>
          </p:cNvPr>
          <p:cNvSpPr txBox="1"/>
          <p:nvPr/>
        </p:nvSpPr>
        <p:spPr>
          <a:xfrm>
            <a:off x="268432" y="327500"/>
            <a:ext cx="8448848" cy="3909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FloorBed reduced Tom’s anxieties, risk of bed falls and associated injuries</a:t>
            </a:r>
          </a:p>
          <a:p>
            <a:pPr algn="ctr">
              <a:buClr>
                <a:srgbClr val="018871"/>
              </a:buClr>
            </a:pPr>
            <a:endParaRPr lang="en-GB" sz="20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lvl="1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could touch the floor and see it at eye level </a:t>
            </a:r>
          </a:p>
          <a:p>
            <a:pPr marL="360363" lvl="1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stopped hallucinating and was much calmer</a:t>
            </a:r>
          </a:p>
          <a:p>
            <a:pPr marL="360363" lvl="1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did not have any further bed falls</a:t>
            </a:r>
          </a:p>
          <a:p>
            <a:pPr marL="360363" lvl="1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the burden and strain on carers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1C39A1-1818-4DE4-A2DF-EBDEFA99D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534">
            <a:off x="4958569" y="4291482"/>
            <a:ext cx="3666730" cy="1868730"/>
          </a:xfrm>
          <a:prstGeom prst="rect">
            <a:avLst/>
          </a:prstGeom>
        </p:spPr>
      </p:pic>
      <p:pic>
        <p:nvPicPr>
          <p:cNvPr id="3" name="Picture 2" descr="A picture containing mirror, computer&#10;&#10;Description automatically generated">
            <a:extLst>
              <a:ext uri="{FF2B5EF4-FFF2-40B4-BE49-F238E27FC236}">
                <a16:creationId xmlns:a16="http://schemas.microsoft.com/office/drawing/2014/main" id="{6093F082-57B0-4D20-BF8C-E1B02AFA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80" y="4244500"/>
            <a:ext cx="31146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3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196A7-1F33-9C4D-9776-E7AD0870E703}"/>
              </a:ext>
            </a:extLst>
          </p:cNvPr>
          <p:cNvSpPr txBox="1"/>
          <p:nvPr/>
        </p:nvSpPr>
        <p:spPr>
          <a:xfrm>
            <a:off x="268432" y="327500"/>
            <a:ext cx="8448848" cy="326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FloorBed enabled Charlotte to transfer into bed independently</a:t>
            </a:r>
          </a:p>
          <a:p>
            <a:pPr algn="ctr">
              <a:buClr>
                <a:srgbClr val="018871"/>
              </a:buClr>
            </a:pPr>
            <a:endParaRPr lang="en-GB" sz="20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lvl="1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Significantly reduced the level of strength and effort required</a:t>
            </a:r>
          </a:p>
          <a:p>
            <a:pPr marL="360363" lvl="1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Promoted dignity and independence</a:t>
            </a:r>
          </a:p>
          <a:p>
            <a:pPr marL="360363" lvl="1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Reduced dependence on family</a:t>
            </a:r>
          </a:p>
          <a:p>
            <a:pPr marL="360363" lvl="1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Reduced the need for additional equipment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0E992-A9A4-495E-962F-3FEB103B1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2377">
            <a:off x="4821222" y="3835501"/>
            <a:ext cx="2994273" cy="2526766"/>
          </a:xfrm>
          <a:prstGeom prst="rect">
            <a:avLst/>
          </a:prstGeom>
        </p:spPr>
      </p:pic>
      <p:pic>
        <p:nvPicPr>
          <p:cNvPr id="3" name="Picture 2" descr="A picture containing bed, table&#10;&#10;Description automatically generated">
            <a:extLst>
              <a:ext uri="{FF2B5EF4-FFF2-40B4-BE49-F238E27FC236}">
                <a16:creationId xmlns:a16="http://schemas.microsoft.com/office/drawing/2014/main" id="{EA6A82B0-5B84-4F76-BF1D-B6122BBEC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4332">
            <a:off x="407693" y="3527259"/>
            <a:ext cx="33623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7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196A7-1F33-9C4D-9776-E7AD0870E703}"/>
              </a:ext>
            </a:extLst>
          </p:cNvPr>
          <p:cNvSpPr txBox="1"/>
          <p:nvPr/>
        </p:nvSpPr>
        <p:spPr>
          <a:xfrm>
            <a:off x="268432" y="327500"/>
            <a:ext cx="84488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FloorBed reduced the risk of injury to Paul and his carers</a:t>
            </a:r>
            <a:endParaRPr lang="en-GB" sz="20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lvl="1" indent="-360363">
              <a:spcBef>
                <a:spcPts val="800"/>
              </a:spcBef>
              <a:buClr>
                <a:srgbClr val="018871"/>
              </a:buClr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risk of injury in the event of a seizure</a:t>
            </a:r>
          </a:p>
          <a:p>
            <a:pPr marL="360363" lvl="1" indent="-360363">
              <a:spcBef>
                <a:spcPts val="800"/>
              </a:spcBef>
              <a:buClr>
                <a:srgbClr val="018871"/>
              </a:buClr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Enabled care tasks to be carried out safely</a:t>
            </a:r>
          </a:p>
          <a:p>
            <a:pPr marL="360363" lvl="1" indent="-360363">
              <a:spcBef>
                <a:spcPts val="800"/>
              </a:spcBef>
              <a:buClr>
                <a:srgbClr val="018871"/>
              </a:buClr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the strain on the family when assisting with transfers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FAF5F2-3153-456C-ADCF-40C89BE92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33" y="3173748"/>
            <a:ext cx="3497259" cy="2919666"/>
          </a:xfrm>
          <a:prstGeom prst="rect">
            <a:avLst/>
          </a:prstGeom>
        </p:spPr>
      </p:pic>
      <p:pic>
        <p:nvPicPr>
          <p:cNvPr id="3" name="Picture 2" descr="A picture containing mirror&#10;&#10;Description automatically generated">
            <a:extLst>
              <a:ext uri="{FF2B5EF4-FFF2-40B4-BE49-F238E27FC236}">
                <a16:creationId xmlns:a16="http://schemas.microsoft.com/office/drawing/2014/main" id="{8F8E110C-0543-4333-8706-6EF8CAB78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18" y="3769314"/>
            <a:ext cx="39433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46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51906F-3450-44D5-B8F5-F287F8250975}"/>
              </a:ext>
            </a:extLst>
          </p:cNvPr>
          <p:cNvSpPr/>
          <p:nvPr/>
        </p:nvSpPr>
        <p:spPr>
          <a:xfrm>
            <a:off x="506026" y="2705725"/>
            <a:ext cx="33735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  <a:latin typeface="Century Gothic"/>
                <a:cs typeface="Century Gothic"/>
              </a:rPr>
              <a:t>To Summarise: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D8A68D-422F-4067-A8E2-D00195988B71}"/>
              </a:ext>
            </a:extLst>
          </p:cNvPr>
          <p:cNvSpPr/>
          <p:nvPr/>
        </p:nvSpPr>
        <p:spPr>
          <a:xfrm>
            <a:off x="4262511" y="760320"/>
            <a:ext cx="4696287" cy="599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3429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To improve knowledge of the functions and features of the Accora bed range - to include FloorBed, </a:t>
            </a:r>
            <a:r>
              <a:rPr lang="en-GB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CommunityBed</a:t>
            </a: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 and </a:t>
            </a:r>
            <a:r>
              <a:rPr lang="en-GB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JuniorBeds</a:t>
            </a: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  <a:p>
            <a:pPr marL="400050" lvl="1">
              <a:spcBef>
                <a:spcPts val="700"/>
              </a:spcBef>
              <a:buSzPct val="100000"/>
            </a:pPr>
            <a:r>
              <a:rPr lang="en-GB" sz="200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•	To </a:t>
            </a: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discuss the clinical benefits of the FloorBed and </a:t>
            </a:r>
            <a:r>
              <a:rPr lang="en-GB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CommunityBed</a:t>
            </a: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  <a:p>
            <a:pPr marL="400050" lvl="1">
              <a:spcBef>
                <a:spcPts val="700"/>
              </a:spcBef>
              <a:buSzPct val="100000"/>
            </a:pP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•	To find out how the autoregression technology reduces shear forces</a:t>
            </a:r>
          </a:p>
          <a:p>
            <a:pPr marL="400050" lvl="1">
              <a:spcBef>
                <a:spcPts val="700"/>
              </a:spcBef>
              <a:buSzPct val="100000"/>
            </a:pP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•	To link case study evidence to demonstrate the effectiveness of these products</a:t>
            </a:r>
          </a:p>
          <a:p>
            <a:pPr marL="400050" lvl="1">
              <a:spcBef>
                <a:spcPts val="700"/>
              </a:spcBef>
              <a:buSzPct val="100000"/>
            </a:pP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•	Live demonstration of the FloorBed, </a:t>
            </a:r>
            <a:r>
              <a:rPr lang="en-GB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CommunityBed</a:t>
            </a: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 and Junior FloorBed</a:t>
            </a:r>
          </a:p>
        </p:txBody>
      </p:sp>
    </p:spTree>
    <p:extLst>
      <p:ext uri="{BB962C8B-B14F-4D97-AF65-F5344CB8AC3E}">
        <p14:creationId xmlns:p14="http://schemas.microsoft.com/office/powerpoint/2010/main" val="162510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E7350B-2878-A54E-B89B-70ED3808D35E}"/>
              </a:ext>
            </a:extLst>
          </p:cNvPr>
          <p:cNvSpPr txBox="1"/>
          <p:nvPr/>
        </p:nvSpPr>
        <p:spPr>
          <a:xfrm>
            <a:off x="268432" y="2182505"/>
            <a:ext cx="8580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GB" sz="7200" b="1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77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232917-3CB8-2442-B6A7-77CD468CC5B1}"/>
              </a:ext>
            </a:extLst>
          </p:cNvPr>
          <p:cNvSpPr txBox="1"/>
          <p:nvPr/>
        </p:nvSpPr>
        <p:spPr>
          <a:xfrm>
            <a:off x="168939" y="4477243"/>
            <a:ext cx="3441283" cy="199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Accora</a:t>
            </a:r>
          </a:p>
          <a:p>
            <a:r>
              <a:rPr lang="en-GB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Charter House, Barrington Road, </a:t>
            </a:r>
            <a:br>
              <a:rPr lang="en-GB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Orwell, Cambridge SG8 5QP</a:t>
            </a:r>
            <a:br>
              <a:rPr lang="en-GB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100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T: </a:t>
            </a:r>
            <a:r>
              <a:rPr lang="en-GB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+44 01223 206100 </a:t>
            </a:r>
          </a:p>
          <a:p>
            <a:pPr>
              <a:lnSpc>
                <a:spcPct val="150000"/>
              </a:lnSpc>
            </a:pPr>
            <a:r>
              <a:rPr lang="en-GB" sz="1100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E: </a:t>
            </a:r>
            <a:r>
              <a:rPr lang="en-GB" sz="11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info@accora.care</a:t>
            </a:r>
            <a:r>
              <a:rPr lang="en-GB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GB" sz="1100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W: </a:t>
            </a:r>
            <a:r>
              <a:rPr lang="en-GB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www.accora.care</a:t>
            </a:r>
          </a:p>
        </p:txBody>
      </p:sp>
    </p:spTree>
    <p:extLst>
      <p:ext uri="{BB962C8B-B14F-4D97-AF65-F5344CB8AC3E}">
        <p14:creationId xmlns:p14="http://schemas.microsoft.com/office/powerpoint/2010/main" val="347453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51906F-3450-44D5-B8F5-F287F8250975}"/>
              </a:ext>
            </a:extLst>
          </p:cNvPr>
          <p:cNvSpPr/>
          <p:nvPr/>
        </p:nvSpPr>
        <p:spPr>
          <a:xfrm>
            <a:off x="506026" y="2705725"/>
            <a:ext cx="33735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  <a:latin typeface="Century Gothic"/>
                <a:cs typeface="Century Gothic"/>
              </a:rPr>
              <a:t>Learning Outcomes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C11CDF-A4D9-4F66-AB48-D4E8E14085CB}"/>
              </a:ext>
            </a:extLst>
          </p:cNvPr>
          <p:cNvSpPr/>
          <p:nvPr/>
        </p:nvSpPr>
        <p:spPr>
          <a:xfrm>
            <a:off x="4142935" y="838986"/>
            <a:ext cx="5180174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>
              <a:spcBef>
                <a:spcPts val="700"/>
              </a:spcBef>
              <a:buSzPct val="100000"/>
            </a:pP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•	To improve knowledge of the functions and features of the Accora bed range - to include FloorBed, </a:t>
            </a:r>
            <a:r>
              <a:rPr lang="en-GB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CommunityBed</a:t>
            </a: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 and </a:t>
            </a:r>
            <a:r>
              <a:rPr lang="en-GB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JuniorBeds</a:t>
            </a: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  <a:p>
            <a:pPr marL="400050" lvl="1">
              <a:spcBef>
                <a:spcPts val="700"/>
              </a:spcBef>
              <a:buSzPct val="100000"/>
            </a:pP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•	To discuss the clinical benefits of the FloorBed and </a:t>
            </a:r>
            <a:r>
              <a:rPr lang="en-GB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CommunityBed</a:t>
            </a: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  <a:p>
            <a:pPr marL="400050" lvl="1">
              <a:spcBef>
                <a:spcPts val="700"/>
              </a:spcBef>
              <a:buSzPct val="100000"/>
            </a:pP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•	To find out how the autoregression technology reduces shear forces</a:t>
            </a:r>
          </a:p>
          <a:p>
            <a:pPr marL="400050" lvl="1">
              <a:spcBef>
                <a:spcPts val="700"/>
              </a:spcBef>
              <a:buSzPct val="100000"/>
            </a:pP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•	To link case study evidence to demonstrate the effectiveness of these products</a:t>
            </a:r>
          </a:p>
          <a:p>
            <a:pPr marL="400050" lvl="1">
              <a:spcBef>
                <a:spcPts val="700"/>
              </a:spcBef>
              <a:buSzPct val="100000"/>
            </a:pP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•	Live demonstration of the FloorBed, </a:t>
            </a:r>
            <a:r>
              <a:rPr lang="en-GB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CommunityBed</a:t>
            </a: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 and Junior FloorBed</a:t>
            </a:r>
          </a:p>
        </p:txBody>
      </p:sp>
    </p:spTree>
    <p:extLst>
      <p:ext uri="{BB962C8B-B14F-4D97-AF65-F5344CB8AC3E}">
        <p14:creationId xmlns:p14="http://schemas.microsoft.com/office/powerpoint/2010/main" val="291644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196A7-1F33-9C4D-9776-E7AD0870E703}"/>
              </a:ext>
            </a:extLst>
          </p:cNvPr>
          <p:cNvSpPr txBox="1"/>
          <p:nvPr/>
        </p:nvSpPr>
        <p:spPr>
          <a:xfrm>
            <a:off x="451312" y="353542"/>
            <a:ext cx="8448848" cy="536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6600" dirty="0" err="1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CommunityBed</a:t>
            </a:r>
            <a:endParaRPr lang="en-GB" sz="6600" dirty="0">
              <a:solidFill>
                <a:srgbClr val="018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18871"/>
              </a:buClr>
            </a:pPr>
            <a:endParaRPr lang="en-GB" sz="3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Mattress platform height 220mm – 800mm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Knee break and auto regression back rest function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Anti-Trendelenburg and Trendelenburg function available as an option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Mattress platform of 90cm by 200cm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 with standard foam and air mattresses 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trailing wires 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in 20cm length extension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working load: 215 kg (34 </a:t>
            </a:r>
            <a:r>
              <a:rPr lang="en-GB" sz="2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patient weight: 180kg (28 </a:t>
            </a:r>
            <a:r>
              <a:rPr lang="en-GB" sz="2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882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196A7-1F33-9C4D-9776-E7AD0870E703}"/>
              </a:ext>
            </a:extLst>
          </p:cNvPr>
          <p:cNvSpPr txBox="1"/>
          <p:nvPr/>
        </p:nvSpPr>
        <p:spPr>
          <a:xfrm>
            <a:off x="268432" y="160564"/>
            <a:ext cx="8448848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Accessories</a:t>
            </a:r>
            <a:r>
              <a:rPr lang="en-GB" sz="7200" dirty="0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Clr>
                <a:srgbClr val="018871"/>
              </a:buClr>
            </a:pPr>
            <a:endParaRPr lang="en-GB" sz="3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 lever</a:t>
            </a: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rails</a:t>
            </a:r>
          </a:p>
          <a:p>
            <a:pPr lvl="0">
              <a:spcAft>
                <a:spcPts val="600"/>
              </a:spcAft>
              <a:buClr>
                <a:srgbClr val="018871"/>
              </a:buClr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sleeve</a:t>
            </a: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Headboard and footboard padding </a:t>
            </a: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Lifting pole</a:t>
            </a: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196A7-1F33-9C4D-9776-E7AD0870E703}"/>
              </a:ext>
            </a:extLst>
          </p:cNvPr>
          <p:cNvSpPr txBox="1"/>
          <p:nvPr/>
        </p:nvSpPr>
        <p:spPr>
          <a:xfrm>
            <a:off x="268432" y="539491"/>
            <a:ext cx="8448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GB" sz="6600" dirty="0" err="1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CommunityBed</a:t>
            </a:r>
            <a:r>
              <a:rPr lang="en-GB" sz="6600" dirty="0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Clr>
                <a:srgbClr val="018871"/>
              </a:buClr>
            </a:pPr>
            <a:endParaRPr lang="en-GB" sz="3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requires care to be carried out on the bed</a:t>
            </a:r>
          </a:p>
          <a:p>
            <a:pPr marL="342900" lvl="0" indent="-342900">
              <a:lnSpc>
                <a:spcPct val="150000"/>
              </a:lnSpc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has difficulty with bed transfers</a:t>
            </a:r>
          </a:p>
          <a:p>
            <a:pPr marL="342900" lvl="0" indent="-342900">
              <a:lnSpc>
                <a:spcPct val="150000"/>
              </a:lnSpc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has difficulty with bed mobility</a:t>
            </a:r>
          </a:p>
          <a:p>
            <a:pPr marL="342900" lvl="0" indent="-342900">
              <a:lnSpc>
                <a:spcPct val="150000"/>
              </a:lnSpc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requires profiling mechanisms for bed positioning</a:t>
            </a:r>
          </a:p>
          <a:p>
            <a:pPr marL="342900" lvl="0" indent="-342900">
              <a:lnSpc>
                <a:spcPct val="150000"/>
              </a:lnSpc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is at risk of bed falls – but has been risk assessed as safe with side rails </a:t>
            </a:r>
          </a:p>
          <a:p>
            <a:pPr marL="342900" lvl="0" indent="-342900">
              <a:buClr>
                <a:srgbClr val="018871"/>
              </a:buClr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5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196A7-1F33-9C4D-9776-E7AD0870E703}"/>
              </a:ext>
            </a:extLst>
          </p:cNvPr>
          <p:cNvSpPr txBox="1"/>
          <p:nvPr/>
        </p:nvSpPr>
        <p:spPr>
          <a:xfrm>
            <a:off x="268432" y="539491"/>
            <a:ext cx="844884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FloorBed</a:t>
            </a:r>
          </a:p>
          <a:p>
            <a:pPr algn="ctr">
              <a:buClr>
                <a:srgbClr val="018871"/>
              </a:buClr>
            </a:pPr>
            <a:endParaRPr lang="en-GB" sz="3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risk of bed falls and associated injuries was apparent</a:t>
            </a:r>
          </a:p>
          <a:p>
            <a:pPr marL="342900" lvl="0" indent="-342900">
              <a:buClr>
                <a:srgbClr val="018871"/>
              </a:buClr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interventions were reportedly not always adequate:</a:t>
            </a:r>
          </a:p>
          <a:p>
            <a:pPr marL="342900" lvl="0" indent="-342900">
              <a:buClr>
                <a:srgbClr val="018871"/>
              </a:buClr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rails – Risk of entrapment, injury, distress.</a:t>
            </a:r>
          </a:p>
          <a:p>
            <a:pPr marL="800100" lvl="1" indent="-342900"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bed with crash mat – Doesn’t always reduce the impact adequately.</a:t>
            </a:r>
          </a:p>
          <a:p>
            <a:pPr marL="800100" lvl="1" indent="-342900"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Mattress on the floor – Transfers are likely to be challenging</a:t>
            </a:r>
          </a:p>
          <a:p>
            <a:pPr marL="800100" lvl="1" indent="-342900"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 supervision – Increase in carer burden and costs</a:t>
            </a:r>
          </a:p>
          <a:p>
            <a:pPr marL="800100" lvl="1" indent="-342900">
              <a:buClr>
                <a:srgbClr val="018871"/>
              </a:buClr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low bed wasn’t always adequate in enabling independent  transfers and bed mobility.</a:t>
            </a:r>
          </a:p>
        </p:txBody>
      </p:sp>
    </p:spTree>
    <p:extLst>
      <p:ext uri="{BB962C8B-B14F-4D97-AF65-F5344CB8AC3E}">
        <p14:creationId xmlns:p14="http://schemas.microsoft.com/office/powerpoint/2010/main" val="385438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196A7-1F33-9C4D-9776-E7AD0870E703}"/>
              </a:ext>
            </a:extLst>
          </p:cNvPr>
          <p:cNvSpPr txBox="1"/>
          <p:nvPr/>
        </p:nvSpPr>
        <p:spPr>
          <a:xfrm>
            <a:off x="451312" y="353542"/>
            <a:ext cx="84488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FloorBed</a:t>
            </a:r>
          </a:p>
          <a:p>
            <a:pPr algn="ctr">
              <a:buClr>
                <a:srgbClr val="018871"/>
              </a:buClr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fully functioning profiling bed with an ultra low function</a:t>
            </a:r>
          </a:p>
          <a:p>
            <a:pPr lvl="0" algn="ctr">
              <a:buClr>
                <a:srgbClr val="018871"/>
              </a:buClr>
            </a:pPr>
            <a:endParaRPr lang="en-GB" sz="2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rgbClr val="018871"/>
              </a:buClr>
            </a:pPr>
            <a:endParaRPr lang="en-GB" sz="2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865438" algn="l"/>
              </a:tabLst>
            </a:pPr>
            <a:r>
              <a:rPr lang="en-GB" sz="2800" dirty="0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Key FloorBed Benefits:</a:t>
            </a:r>
          </a:p>
          <a:p>
            <a:pPr algn="ctr"/>
            <a:endParaRPr lang="en-GB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Reduce a fall to a roll; minimising injury</a:t>
            </a:r>
          </a:p>
          <a:p>
            <a:pPr marL="285750" indent="-285750">
              <a:buClr>
                <a:srgbClr val="018871"/>
              </a:buClr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Promote independent bed transfers</a:t>
            </a:r>
          </a:p>
          <a:p>
            <a:pPr marL="285750" indent="-285750">
              <a:buClr>
                <a:srgbClr val="018871"/>
              </a:buClr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 been used to reduce care and equipment costs</a:t>
            </a:r>
          </a:p>
          <a:p>
            <a:pPr lvl="0" algn="ctr">
              <a:buClr>
                <a:srgbClr val="018871"/>
              </a:buClr>
            </a:pPr>
            <a:endParaRPr lang="en-GB" sz="2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18871"/>
              </a:buClr>
            </a:pPr>
            <a:endParaRPr lang="en-GB" sz="2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18871"/>
              </a:buClr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18871"/>
              </a:buClr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2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196A7-1F33-9C4D-9776-E7AD0870E703}"/>
              </a:ext>
            </a:extLst>
          </p:cNvPr>
          <p:cNvSpPr txBox="1"/>
          <p:nvPr/>
        </p:nvSpPr>
        <p:spPr>
          <a:xfrm>
            <a:off x="451312" y="353542"/>
            <a:ext cx="8448848" cy="582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FloorBed</a:t>
            </a:r>
          </a:p>
          <a:p>
            <a:pPr algn="ctr">
              <a:buClr>
                <a:srgbClr val="018871"/>
              </a:buClr>
            </a:pPr>
            <a:endParaRPr lang="en-GB" sz="3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FloorBed 1 - Mattress platform height 7cm – 65cm</a:t>
            </a:r>
          </a:p>
          <a:p>
            <a:pPr marL="342900" lvl="0" indent="-342900"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Floorbed 2 - Mattress platform height 7cm – 80cm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Knee break and back rest function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Anti-Trendelenburg and Trendelenburg function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Mattress platform of 90cm by 200cm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 with standard foam and air mattresses 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motor; 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risk of damage by a mobile hoist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trailing wires 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castors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in 20cm length extension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stone weight capacity</a:t>
            </a:r>
          </a:p>
        </p:txBody>
      </p:sp>
    </p:spTree>
    <p:extLst>
      <p:ext uri="{BB962C8B-B14F-4D97-AF65-F5344CB8AC3E}">
        <p14:creationId xmlns:p14="http://schemas.microsoft.com/office/powerpoint/2010/main" val="377293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196A7-1F33-9C4D-9776-E7AD0870E703}"/>
              </a:ext>
            </a:extLst>
          </p:cNvPr>
          <p:cNvSpPr txBox="1"/>
          <p:nvPr/>
        </p:nvSpPr>
        <p:spPr>
          <a:xfrm>
            <a:off x="268432" y="160564"/>
            <a:ext cx="84488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Accessories</a:t>
            </a:r>
            <a:r>
              <a:rPr lang="en-GB" sz="7200" dirty="0">
                <a:solidFill>
                  <a:srgbClr val="018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Clr>
                <a:srgbClr val="018871"/>
              </a:buClr>
            </a:pPr>
            <a:endParaRPr lang="en-GB" sz="3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 lever</a:t>
            </a: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rails</a:t>
            </a:r>
          </a:p>
          <a:p>
            <a:pPr lvl="0">
              <a:spcAft>
                <a:spcPts val="600"/>
              </a:spcAft>
              <a:buClr>
                <a:srgbClr val="018871"/>
              </a:buClr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sleeve</a:t>
            </a: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Headboard and footboard padding </a:t>
            </a: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Lifting pole</a:t>
            </a: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1887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Mat with or without sliding sheets built in</a:t>
            </a:r>
          </a:p>
        </p:txBody>
      </p:sp>
    </p:spTree>
    <p:extLst>
      <p:ext uri="{BB962C8B-B14F-4D97-AF65-F5344CB8AC3E}">
        <p14:creationId xmlns:p14="http://schemas.microsoft.com/office/powerpoint/2010/main" val="3126990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F11C4A803744EB24D2F626D219A39" ma:contentTypeVersion="15" ma:contentTypeDescription="Create a new document." ma:contentTypeScope="" ma:versionID="7d72e4bf3153624b28d33ebea60c7d81">
  <xsd:schema xmlns:xsd="http://www.w3.org/2001/XMLSchema" xmlns:xs="http://www.w3.org/2001/XMLSchema" xmlns:p="http://schemas.microsoft.com/office/2006/metadata/properties" xmlns:ns2="5e992b4d-83d4-42ad-9dea-162b5348f8ce" xmlns:ns3="df17a2ae-8087-45e8-8612-f2e649131813" targetNamespace="http://schemas.microsoft.com/office/2006/metadata/properties" ma:root="true" ma:fieldsID="132384d9c86dbfabfd071b587cb54ed8" ns2:_="" ns3:_="">
    <xsd:import namespace="5e992b4d-83d4-42ad-9dea-162b5348f8ce"/>
    <xsd:import namespace="df17a2ae-8087-45e8-8612-f2e649131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2b4d-83d4-42ad-9dea-162b5348f8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c9dc532-4b3d-45e3-a80e-11c0b6154c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7a2ae-8087-45e8-8612-f2e649131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e747e16-d5d7-4fc7-b34e-050e8497b0f1}" ma:internalName="TaxCatchAll" ma:showField="CatchAllData" ma:web="df17a2ae-8087-45e8-8612-f2e649131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17a2ae-8087-45e8-8612-f2e649131813" xsi:nil="true"/>
    <lcf76f155ced4ddcb4097134ff3c332f xmlns="5e992b4d-83d4-42ad-9dea-162b5348f8c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464364-AD32-4920-B948-762370A253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D8FDC2-D239-4A85-A94F-2D2C2D916689}"/>
</file>

<file path=customXml/itemProps3.xml><?xml version="1.0" encoding="utf-8"?>
<ds:datastoreItem xmlns:ds="http://schemas.openxmlformats.org/officeDocument/2006/customXml" ds:itemID="{26CF3605-D35F-48F1-A6B2-D1C94B3EAB29}">
  <ds:schemaRefs>
    <ds:schemaRef ds:uri="http://www.w3.org/XML/1998/namespace"/>
    <ds:schemaRef ds:uri="e1e140c5-696e-4025-9f93-b4c560484f84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580bfc5e-c830-4add-bc48-7ae271677c0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822</Words>
  <Application>Microsoft Office PowerPoint</Application>
  <PresentationFormat>On-screen Show (4:3)</PresentationFormat>
  <Paragraphs>174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Wales</dc:creator>
  <cp:lastModifiedBy>Connect</cp:lastModifiedBy>
  <cp:revision>3</cp:revision>
  <cp:lastPrinted>2020-04-30T09:01:09Z</cp:lastPrinted>
  <dcterms:created xsi:type="dcterms:W3CDTF">2019-11-24T19:27:30Z</dcterms:created>
  <dcterms:modified xsi:type="dcterms:W3CDTF">2024-05-16T13:51:55Z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0x01010041508055BA356845AEBA506A296A0CAD</vt:lpwstr>
  </property>
</Properties>
</file>